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6797675" cy="99266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Point de vue pédago : être capable de calculer une distance d’un code à partir de la table des mots, (pour un code très réduit)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E2 : C3-C4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 txBox="1"/>
          <p:nvPr>
            <p:ph idx="12" type="sldNum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2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Point de vue pédago : être capable de faire un codage d’un mot à l’aide d’une matrice génératrice (ou à partir d’une table de code, puisqu’on en dispose)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E3 : C5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:notes"/>
          <p:cNvSpPr txBox="1"/>
          <p:nvPr>
            <p:ph idx="12" type="sldNum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5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Point de vue pédago : être capable de faire un codage d’une suite de mots à l’aide d’une matrice génératrice (ou à partir d’une table de code, puisqu’on en dispose) + être capable d’utiliser la linéarité pour compléter une table de code incomplète, puis en déduire le matrice G, d’un code systématique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Ex : C6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E4 : C7-C8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5:notes"/>
          <p:cNvSpPr txBox="1"/>
          <p:nvPr>
            <p:ph idx="12" type="sldNum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Ex : C5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E5 – E6: C9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 txBox="1"/>
          <p:nvPr>
            <p:ph idx="12" type="sldNum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Point de vue pédago : être capable de faire un codage d’une suite de mots à l’aide d’une matrice génératrice (ou à partir d’une table de code, puisqu’on en dispose) + être capable d’utiliser la linéarité pour compléter une table de code où des mots sont absents, puis en déduire le matrice G, pour un code non systématique + comprendre que plusieurs matrice peuvent engendrer la même table de code (combinaisons et permutations de lignes) et que pour un code donné la matrice G est unique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Ex : C5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E5 – E6: C9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 txBox="1"/>
          <p:nvPr>
            <p:ph idx="12" type="sldNum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Les compétences sont ordonnées dans l’ordre de progression pédagogique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À noter : C1-2 suivi de C3-4 pourrait aussi être inversé C3-4 suivi de C1-2, mais commencer par C1-2 est plus direct pour aborder les mécaniques des codes</a:t>
            </a:r>
            <a:endParaRPr/>
          </a:p>
        </p:txBody>
      </p:sp>
      <p:sp>
        <p:nvSpPr>
          <p:cNvPr id="93" name="Google Shape;93;p2:notes"/>
          <p:cNvSpPr txBox="1"/>
          <p:nvPr>
            <p:ph idx="12" type="sldNum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0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Point de vue pédago : être capable de transformer une matrice G en matrice H, pour des codes systématique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Être capable de connaitre les dimensions des matrices H aossciées à un code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E7 : C10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Être capable de le faire pour un code non systématique de petite taille (code C4) et comprendre que la matrice H n’est pas unique pour un même code (combinaisons et permutations de lignes)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E8 : C11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Être éventuellement capable de le faire la transformation pour un code non systématique de taille plus grande (code C3)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E9-10 : C12</a:t>
            </a:r>
            <a:endParaRPr/>
          </a:p>
        </p:txBody>
      </p:sp>
      <p:sp>
        <p:nvSpPr>
          <p:cNvPr id="219" name="Google Shape;219;p20:notes"/>
          <p:cNvSpPr txBox="1"/>
          <p:nvPr>
            <p:ph idx="12" type="sldNum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2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Point de vue pédago : être capable de calculer un syndrome à partir d’un mot reçu, puis de calculer le mot de code corrigé, au sens du plus probable et lorsque le nombre d’erreur est inférieur à 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E11-C13-C14</a:t>
            </a:r>
            <a:r>
              <a:rPr lang="fr-FR">
                <a:solidFill>
                  <a:srgbClr val="FF0000"/>
                </a:solidFill>
              </a:rPr>
              <a:t>-C15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34" name="Google Shape;234;p22:notes"/>
          <p:cNvSpPr txBox="1"/>
          <p:nvPr>
            <p:ph idx="12" type="sldNum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3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Point de vue pédago : être capable de calculer un syndrome à partir d’une suite de mots reçus, puis de calculer le mot de code corrigé, au sens du plus probable et lorsque le nombre d’erreur est inférieur à t +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Comprendre ce qui se passe lorsqu’on dépasse le pouvoir de correction et être capable de trouver les mot décodés ayant la vraisemblance maximale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E12 : C16 C17 C18 C19 C20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3:notes"/>
          <p:cNvSpPr txBox="1"/>
          <p:nvPr>
            <p:ph idx="12" type="sldNum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5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Point de vue pédago : être capable de faire un décodage bout en bout sur une suite de mot reçus 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calculer les syndromes puis calculer le mot de code corrigé, au sens du plus probable et lorsque le nombre d’erreur est éventuellemnt supérieur à t, trouver les mots d’info, remonter au code ascii (code source)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:notes"/>
          <p:cNvSpPr txBox="1"/>
          <p:nvPr>
            <p:ph idx="12" type="sldNum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Liens avec les énigmes actuelles</a:t>
            </a:r>
            <a:endParaRPr/>
          </a:p>
        </p:txBody>
      </p:sp>
      <p:sp>
        <p:nvSpPr>
          <p:cNvPr id="100" name="Google Shape;100;p3:notes"/>
          <p:cNvSpPr txBox="1"/>
          <p:nvPr>
            <p:ph idx="12" type="sldNum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Point de vue pédago : être capable de faire une matrice génératrice à partir d’une table de code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E1 : C1-C2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 txBox="1"/>
          <p:nvPr>
            <p:ph idx="12" type="sldNum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e de titr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texte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vertical et texte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contenu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vec légende" type="picTx">
  <p:cSld name="PICTURE_WITH_CAPTIO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de section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ux contenus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seul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u avec légende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755576" y="18864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Storyboard canal : codes en blocs</a:t>
            </a:r>
            <a:br>
              <a:rPr lang="fr-FR"/>
            </a:br>
            <a:r>
              <a:rPr lang="fr-FR"/>
              <a:t>reprise détail compétences</a:t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16686" l="5090" r="8342" t="27061"/>
          <a:stretch/>
        </p:blipFill>
        <p:spPr>
          <a:xfrm>
            <a:off x="18183" y="1772816"/>
            <a:ext cx="9126682" cy="444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gnal et Communication - le jeu - Alpha 8" id="147" name="Google Shape;147;p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8520" y="620688"/>
            <a:ext cx="8495982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>
            <p:ph type="title"/>
          </p:nvPr>
        </p:nvSpPr>
        <p:spPr>
          <a:xfrm>
            <a:off x="1792288" y="4800600"/>
            <a:ext cx="6596136" cy="78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fr-FR"/>
              <a:t>Avant de prendre l’ascencsuer il faut obtenir le passe pour y rentrer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fr-FR"/>
              <a:t>On rentre la bonne distance et c’est parti</a:t>
            </a:r>
            <a:endParaRPr/>
          </a:p>
        </p:txBody>
      </p:sp>
      <p:pic>
        <p:nvPicPr>
          <p:cNvPr descr="Signal et Communication - le jeu - Alpha 8" id="155" name="Google Shape;155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2288" y="612775"/>
            <a:ext cx="4583932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1115616" y="332656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fr-FR"/>
              <a:t>Au poste de sécu, visuel à imaginer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611560" y="1124744"/>
            <a:ext cx="6480720" cy="5328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Pour rentrer un faut scanner la carte d’accès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Un message apparait :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Bienvenue « agent 42 », voici votre info 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s : 0111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Veuillez rentrer le mot code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Interface à imaginer avec 0, 1 et entrée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Avec le bon mot code, on peut rentrer…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A l’intérieur, on trouve des infos de surveillance et un plan du bâtiment, qui permet de voir qu’il y a de l’activité à l’étage 199 (très haut) et qu’il faut prendre l’ascenseur jusqu’au niveau 100, puis un autre ascenseur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Il y a également un </a:t>
            </a:r>
            <a:r>
              <a:rPr b="1" lang="fr-FR"/>
              <a:t>« module de génération de cartes d’accès », </a:t>
            </a:r>
            <a:r>
              <a:rPr lang="fr-FR"/>
              <a:t>avec la même interface et qui sera à utiliser plus tard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+ partie narrative, entre juliette victor, (le vieux scientifique par intermédiaire d’un écran ?)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264" y="4509120"/>
            <a:ext cx="2006427" cy="1181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1792288" y="4800600"/>
            <a:ext cx="645212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fr-FR"/>
              <a:t>Pour utiliser l’ascenseur il faut scanner sa carte d’accès G1</a:t>
            </a:r>
            <a:endParaRPr/>
          </a:p>
        </p:txBody>
      </p:sp>
      <p:pic>
        <p:nvPicPr>
          <p:cNvPr descr="Signal et Communication - le jeu - Alpha 8" id="169" name="Google Shape;169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2288" y="612775"/>
            <a:ext cx="7544942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1792288" y="5367338"/>
            <a:ext cx="6236096" cy="1230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Le scan effectué : l’ascenseur délivre l’info -&gt; les niveaux autorisés sont limités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(liste à établir, peut être un seul niveau)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b="1" lang="fr-FR" sz="2300"/>
              <a:t>L’ascenseur fonctionne pour se rendre à ce niveau</a:t>
            </a:r>
            <a:endParaRPr b="1" sz="2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899592" y="4800600"/>
            <a:ext cx="7776864" cy="1652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fr-FR"/>
              <a:t>À ce niveau on trouve une autre carte de visite 2 -&gt; inventaire</a:t>
            </a:r>
            <a:br>
              <a:rPr lang="fr-FR"/>
            </a:br>
            <a:r>
              <a:rPr lang="fr-FR"/>
              <a:t>sur la carte de visible, la table 2, avec des bits effacés</a:t>
            </a:r>
            <a:br>
              <a:rPr lang="fr-FR"/>
            </a:br>
            <a:br>
              <a:rPr lang="fr-FR"/>
            </a:br>
            <a:r>
              <a:rPr lang="fr-FR"/>
              <a:t>juliette percute (dialogue) et il faut revenir au poste de sécu</a:t>
            </a:r>
            <a:br>
              <a:rPr lang="fr-FR"/>
            </a:br>
            <a:endParaRPr/>
          </a:p>
        </p:txBody>
      </p:sp>
      <p:pic>
        <p:nvPicPr>
          <p:cNvPr descr="Signal et Communication - le jeu - Alpha 8" id="176" name="Google Shape;176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620688"/>
            <a:ext cx="8557474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611560" y="908720"/>
            <a:ext cx="48681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(plusieurs niveaux seront à créer-&gt; visuels à créer)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899592" y="90872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fr-FR"/>
              <a:t>Retour au poste de sécu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1259632" y="1988840"/>
            <a:ext cx="5040560" cy="4464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Pour rentrer un faut scanner</a:t>
            </a:r>
            <a:r>
              <a:rPr b="1" lang="fr-FR"/>
              <a:t> à nouveau </a:t>
            </a:r>
            <a:r>
              <a:rPr lang="fr-FR"/>
              <a:t>la carte d’accès G1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Un message apparait :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Welcome back « agent 42 », voici votre info 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s : 11110110 (2 mots collés et différents de la premiere fois)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Veuillez rentrer le mot code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Avec le bon mot code, on peut rentrer…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On utilise le </a:t>
            </a:r>
            <a:r>
              <a:rPr b="1" lang="fr-FR"/>
              <a:t>« module de génération de cartes d’accès », </a:t>
            </a:r>
            <a:r>
              <a:rPr lang="fr-FR"/>
              <a:t>avec la même interface et on obtient la carte d’accès de l’agent XXX avec la matrice G2 gravée dessus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Cette carte d’accès va permettre d’aller à d’autres niveaux via l’ascenseur</a:t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216" y="4163707"/>
            <a:ext cx="2006427" cy="1181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1792288" y="4800600"/>
            <a:ext cx="645212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fr-FR"/>
              <a:t>Retour à l’ascenseur il faut scanner sa carte d’accès G2</a:t>
            </a:r>
            <a:endParaRPr/>
          </a:p>
        </p:txBody>
      </p:sp>
      <p:pic>
        <p:nvPicPr>
          <p:cNvPr descr="Signal et Communication - le jeu - Alpha 8" id="191" name="Google Shape;191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2288" y="612775"/>
            <a:ext cx="7544942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1792288" y="5367338"/>
            <a:ext cx="7172200" cy="1230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Le scan effectué : l’ascenseur délivre l’info -&gt; les niveaux autorisés sont un peu plus larges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(liste à établir, plusieurs niveaux)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b="1" lang="fr-FR" sz="2300"/>
              <a:t>L’ascenseur fonctionne pour se rendre à ces niveaux</a:t>
            </a:r>
            <a:endParaRPr b="1" sz="2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899592" y="90872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fr-FR" sz="1800"/>
              <a:t>Au moins 3 niveaux à prévoir, on les explore on découvre des objets</a:t>
            </a:r>
            <a:endParaRPr sz="1800"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539552" y="1988840"/>
            <a:ext cx="8424936" cy="4464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Le niveau 100, qui donne accès à l’ascenseur 2, mais celui n’est pas utilisable dans un premier temps, il est en accès restreint (carte G4, obtenue plus tard)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Un niveau XX où il y a une « </a:t>
            </a:r>
            <a:r>
              <a:rPr b="1" lang="fr-FR"/>
              <a:t>salle de contrôle »</a:t>
            </a:r>
            <a:r>
              <a:rPr lang="fr-FR"/>
              <a:t>, inaccessible pour l’instant, on pourra y rentrer plus tard à l’aide d’un « codage 4 », 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Même interface d’accès que le poste de sécu, si on scanne une mauvaise carte un message de rejet dit que l’accès est restreint à …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Le niveau YY où l’on trouve une carte de visite (table 3)-&gt; inventaire et qui est un code non systématique pour lequel les vecteurs de la matrice sont totalement effacés 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Naturellement, il faut revenir au poste de sécu, obtenir la carte G3 qui est non systématique (</a:t>
            </a:r>
            <a:r>
              <a:rPr i="1" lang="fr-FR">
                <a:solidFill>
                  <a:srgbClr val="7030A0"/>
                </a:solidFill>
              </a:rPr>
              <a:t>pour la conception de G3 voir remarques à la fin</a:t>
            </a:r>
            <a:r>
              <a:rPr lang="fr-FR"/>
              <a:t>) 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fr-FR"/>
              <a:t>Des niveaux à explorer…</a:t>
            </a:r>
            <a:endParaRPr/>
          </a:p>
        </p:txBody>
      </p:sp>
      <p:pic>
        <p:nvPicPr>
          <p:cNvPr descr="Signal et Communication - le jeu - Alpha 8" id="205" name="Google Shape;205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0528" y="332656"/>
            <a:ext cx="9606149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899592" y="90872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fr-FR"/>
              <a:t>Re-retour au poste de sécu</a:t>
            </a:r>
            <a:endParaRPr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1259632" y="1988840"/>
            <a:ext cx="5040560" cy="4464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rPr lang="fr-FR" sz="1295"/>
              <a:t>Pour rentrer un faut scanner</a:t>
            </a:r>
            <a:r>
              <a:rPr b="1" lang="fr-FR" sz="1295"/>
              <a:t> à nouveau </a:t>
            </a:r>
            <a:r>
              <a:rPr lang="fr-FR" sz="1295"/>
              <a:t>la carte d’accès G1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rPr lang="fr-FR" sz="1295"/>
              <a:t>Un message apparait :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rPr lang="fr-FR" sz="1295"/>
              <a:t>Welcome welcome back « agent 42 », voici votre info 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rPr lang="fr-FR" sz="1295"/>
              <a:t>s : 111111011011 (3 mots collés et différents de la première fois)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rPr lang="fr-FR" sz="1295"/>
              <a:t>Veuillez rentrer le mot code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t/>
            </a:r>
            <a:endParaRPr sz="1295"/>
          </a:p>
          <a:p>
            <a:pPr indent="0" lvl="0" marL="0" rtl="0" algn="l">
              <a:lnSpc>
                <a:spcPct val="8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t/>
            </a:r>
            <a:endParaRPr sz="1295"/>
          </a:p>
          <a:p>
            <a:pPr indent="0" lvl="0" marL="0" rtl="0" algn="l">
              <a:lnSpc>
                <a:spcPct val="8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rPr lang="fr-FR" sz="1295"/>
              <a:t>Avec le bon mot code, on peut rentrer…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t/>
            </a:r>
            <a:endParaRPr sz="1295"/>
          </a:p>
          <a:p>
            <a:pPr indent="0" lvl="0" marL="0" rtl="0" algn="l">
              <a:lnSpc>
                <a:spcPct val="80000"/>
              </a:lnSpc>
              <a:spcBef>
                <a:spcPts val="259"/>
              </a:spcBef>
              <a:spcAft>
                <a:spcPts val="0"/>
              </a:spcAft>
              <a:buClr>
                <a:srgbClr val="7030A0"/>
              </a:buClr>
              <a:buSzPts val="1295"/>
              <a:buNone/>
            </a:pPr>
            <a:r>
              <a:rPr lang="fr-FR" sz="1295">
                <a:solidFill>
                  <a:srgbClr val="7030A0"/>
                </a:solidFill>
              </a:rPr>
              <a:t>NB : on pourrait aussi faire un raccourci : avoir bloqué la porte du poste de sécu avec un objet trouvé antérieurement et pouvoir y rentrer sans saisir de code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t/>
            </a:r>
            <a:endParaRPr sz="1295"/>
          </a:p>
          <a:p>
            <a:pPr indent="0" lvl="0" marL="0" rtl="0" algn="l">
              <a:lnSpc>
                <a:spcPct val="8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t/>
            </a:r>
            <a:endParaRPr sz="1295"/>
          </a:p>
          <a:p>
            <a:pPr indent="0" lvl="0" marL="0" rtl="0" algn="l">
              <a:lnSpc>
                <a:spcPct val="8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rPr lang="fr-FR" sz="1295"/>
              <a:t>On utilise le </a:t>
            </a:r>
            <a:r>
              <a:rPr b="1" lang="fr-FR" sz="1295"/>
              <a:t>« module de génération de cartes d’accès », </a:t>
            </a:r>
            <a:r>
              <a:rPr lang="fr-FR" sz="1295"/>
              <a:t>avec la même interface et on obtient la carte d’accès de l’agent XXX avec la matrice G3 gravée dessus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rPr lang="fr-FR" sz="1295"/>
              <a:t>Cette carte d’accès G3 va permettre d’aller à d’autres niveaux via l’ascenseur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t/>
            </a:r>
            <a:endParaRPr sz="1295"/>
          </a:p>
          <a:p>
            <a:pPr indent="0" lvl="0" marL="0" rtl="0" algn="l">
              <a:lnSpc>
                <a:spcPct val="8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rPr lang="fr-FR" sz="1295"/>
              <a:t>La </a:t>
            </a:r>
            <a:r>
              <a:rPr b="1" lang="fr-FR" sz="1295"/>
              <a:t>carte G3 </a:t>
            </a:r>
            <a:r>
              <a:rPr lang="fr-FR" sz="1295"/>
              <a:t>permet d’accéder à 1 ou plusieurs nouveaux niveaux, où l’on trouve la </a:t>
            </a:r>
            <a:r>
              <a:rPr b="1" lang="fr-FR" sz="1295"/>
              <a:t>carte G4 </a:t>
            </a:r>
            <a:r>
              <a:rPr lang="fr-FR" sz="1295"/>
              <a:t>qui également est un code non systématique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t/>
            </a:r>
            <a:endParaRPr sz="1295"/>
          </a:p>
          <a:p>
            <a:pPr indent="0" lvl="0" marL="0" rtl="0" algn="l">
              <a:lnSpc>
                <a:spcPct val="8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t/>
            </a:r>
            <a:endParaRPr sz="1295"/>
          </a:p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2240" y="3594233"/>
            <a:ext cx="2006427" cy="11813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gnal et Communication - le jeu - Alpha 8" id="215" name="Google Shape;215;p31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4208" y="5517232"/>
            <a:ext cx="2549365" cy="1092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467544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fr-FR" sz="3959"/>
              <a:t>Compétences visées : codes en bloc</a:t>
            </a:r>
            <a:endParaRPr sz="3959"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457200" y="908720"/>
            <a:ext cx="8229600" cy="5904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0"/>
              <a:buChar char="•"/>
            </a:pPr>
            <a:r>
              <a:rPr b="1" lang="fr-FR" sz="1520"/>
              <a:t>[C1] </a:t>
            </a:r>
            <a:r>
              <a:rPr lang="fr-FR" sz="1520"/>
              <a:t>Savoir la correspondance entre k pour le nb de bit d’info et n pour le nombre de bits codés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Char char="•"/>
            </a:pPr>
            <a:r>
              <a:rPr b="1" lang="fr-FR" sz="1520"/>
              <a:t>[C2] </a:t>
            </a:r>
            <a:r>
              <a:rPr lang="fr-FR" sz="1520"/>
              <a:t>Passer d’une table (ensemble) V à une matrice G dans le cas d’un code systématique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Char char="•"/>
            </a:pPr>
            <a:r>
              <a:rPr b="1" lang="fr-FR" sz="1520"/>
              <a:t>[C3] </a:t>
            </a:r>
            <a:r>
              <a:rPr lang="fr-FR" sz="1520"/>
              <a:t>Calculer une distance minimale Dmin d’un code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Char char="•"/>
            </a:pPr>
            <a:r>
              <a:rPr b="1" lang="fr-FR" sz="1520"/>
              <a:t>[C4] </a:t>
            </a:r>
            <a:r>
              <a:rPr lang="fr-FR" sz="1520"/>
              <a:t>Déduire le pouvoir correcteur t d’une distance Dmin</a:t>
            </a:r>
            <a:endParaRPr sz="1520"/>
          </a:p>
          <a:p>
            <a:pPr indent="-342900" lvl="0" marL="34290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Char char="•"/>
            </a:pPr>
            <a:r>
              <a:rPr b="1" lang="fr-FR" sz="1520"/>
              <a:t>[C5] </a:t>
            </a:r>
            <a:r>
              <a:rPr lang="fr-FR" sz="1520"/>
              <a:t>Codage d’un mot v à partir d’un mot d’info 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Char char="•"/>
            </a:pPr>
            <a:r>
              <a:rPr b="1" lang="fr-FR" sz="1520"/>
              <a:t>[C6] </a:t>
            </a:r>
            <a:r>
              <a:rPr lang="fr-FR" sz="1520"/>
              <a:t>Codage d’une suite de mots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Char char="•"/>
            </a:pPr>
            <a:r>
              <a:rPr b="1" lang="fr-FR" sz="1520"/>
              <a:t>[C7] </a:t>
            </a:r>
            <a:r>
              <a:rPr lang="fr-FR" sz="1520"/>
              <a:t>Utiliser la linéarité pour compléter une table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Char char="•"/>
            </a:pPr>
            <a:r>
              <a:rPr b="1" lang="fr-FR" sz="1520"/>
              <a:t>[C8] </a:t>
            </a:r>
            <a:r>
              <a:rPr lang="fr-FR" sz="1520"/>
              <a:t>Savoir qu’il existe plusieurs G associée à un ensemble V et savoir néanmoins que pour 1 code (défini par V et l’association entre les mots d’info-&gt; codés) est associé à  G unique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Char char="•"/>
            </a:pPr>
            <a:r>
              <a:rPr b="1" lang="fr-FR" sz="1520"/>
              <a:t>[C9] </a:t>
            </a:r>
            <a:r>
              <a:rPr lang="fr-FR" sz="1520"/>
              <a:t>Construire la matrice G d’un code non systématique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Char char="•"/>
            </a:pPr>
            <a:r>
              <a:rPr b="1" lang="fr-FR" sz="1520"/>
              <a:t>[C10] </a:t>
            </a:r>
            <a:r>
              <a:rPr lang="fr-FR" sz="1520"/>
              <a:t>Passer de G-&gt;H pour un code systématique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ts val="1330"/>
              <a:buChar char="–"/>
            </a:pPr>
            <a:r>
              <a:rPr lang="fr-FR" sz="1330"/>
              <a:t>Trouver la taille de 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ts val="1330"/>
              <a:buChar char="–"/>
            </a:pPr>
            <a:r>
              <a:rPr lang="fr-FR" sz="1330"/>
              <a:t>Décomposer les blocs [I A] -&gt;[A</a:t>
            </a:r>
            <a:r>
              <a:rPr baseline="30000" lang="fr-FR" sz="1330"/>
              <a:t>t</a:t>
            </a:r>
            <a:r>
              <a:rPr lang="fr-FR" sz="1330"/>
              <a:t> I]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Char char="•"/>
            </a:pPr>
            <a:r>
              <a:rPr b="1" lang="fr-FR" sz="1520"/>
              <a:t>[C11] </a:t>
            </a:r>
            <a:r>
              <a:rPr lang="fr-FR" sz="1520"/>
              <a:t>Savoir qu’il existe plusieurs H pour un même code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ts val="1330"/>
              <a:buChar char="–"/>
            </a:pPr>
            <a:r>
              <a:rPr lang="fr-FR" sz="1330"/>
              <a:t>Utiliser les inversions des lignes et des combinaisons linéaires de lignes pour créer des H valides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Char char="•"/>
            </a:pPr>
            <a:r>
              <a:rPr b="1" lang="fr-FR" sz="1520"/>
              <a:t>[C12] </a:t>
            </a:r>
            <a:r>
              <a:rPr lang="fr-FR" sz="1520"/>
              <a:t>Calculer une matrice H d’un code non systématique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Char char="•"/>
            </a:pPr>
            <a:r>
              <a:rPr b="1" lang="fr-FR" sz="1520"/>
              <a:t>[C13] </a:t>
            </a:r>
            <a:r>
              <a:rPr lang="fr-FR" sz="1520"/>
              <a:t>Calculer un syndrome z à partir de H et d’un mot reçu 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Char char="•"/>
            </a:pPr>
            <a:r>
              <a:rPr b="1" lang="fr-FR" sz="1520"/>
              <a:t>[C14] </a:t>
            </a:r>
            <a:r>
              <a:rPr lang="fr-FR" sz="1520"/>
              <a:t>Corriger le mot reçu r à l’aide de z et H pour un code avec t=1, en cherchant la colonne h</a:t>
            </a:r>
            <a:r>
              <a:rPr baseline="-25000" lang="fr-FR" sz="1520"/>
              <a:t>i </a:t>
            </a:r>
            <a:r>
              <a:rPr lang="fr-FR" sz="1520"/>
              <a:t>correspondant à z </a:t>
            </a:r>
            <a:endParaRPr baseline="-25000" sz="1520"/>
          </a:p>
          <a:p>
            <a:pPr indent="-342900" lvl="0" marL="34290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Char char="•"/>
            </a:pPr>
            <a:r>
              <a:rPr b="1" lang="fr-FR" sz="1520"/>
              <a:t>[C15] </a:t>
            </a:r>
            <a:r>
              <a:rPr lang="fr-FR" sz="1520"/>
              <a:t>Revenir à l’info s à partir d’un mot décodé d (d= v si pas d’erreur) dans le cas général d’un code non systématique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Char char="•"/>
            </a:pPr>
            <a:r>
              <a:rPr b="1" lang="fr-FR" sz="1520"/>
              <a:t>[C16] </a:t>
            </a:r>
            <a:r>
              <a:rPr lang="fr-FR" sz="1520"/>
              <a:t>Savoir identifier n et k à partir de H ou G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Char char="•"/>
            </a:pPr>
            <a:r>
              <a:rPr b="1" lang="fr-FR" sz="1520"/>
              <a:t>[C17] </a:t>
            </a:r>
            <a:r>
              <a:rPr lang="fr-FR" sz="1520"/>
              <a:t>Savoir décoder une suite de mots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Char char="•"/>
            </a:pPr>
            <a:r>
              <a:rPr b="1" lang="fr-FR" sz="1520"/>
              <a:t>[C18] </a:t>
            </a:r>
            <a:r>
              <a:rPr lang="fr-FR" sz="1520"/>
              <a:t>Savoir convertir des infos ascii de binaires en caractères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Char char="•"/>
            </a:pPr>
            <a:r>
              <a:rPr b="1" lang="fr-FR" sz="1520"/>
              <a:t>[C19] </a:t>
            </a:r>
            <a:r>
              <a:rPr lang="fr-FR" sz="1520"/>
              <a:t>Comprendre que lorsqu’il y a plus que t erreurs la correction est fausse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Char char="•"/>
            </a:pPr>
            <a:r>
              <a:rPr b="1" lang="fr-FR" sz="1520"/>
              <a:t>[C20] </a:t>
            </a:r>
            <a:r>
              <a:rPr lang="fr-FR" sz="1520"/>
              <a:t>Utiliser la redondance de la langue réelle pour corriger une erreur</a:t>
            </a:r>
            <a:endParaRPr/>
          </a:p>
          <a:p>
            <a:pPr indent="-246380" lvl="0" marL="34290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None/>
            </a:pPr>
            <a:r>
              <a:t/>
            </a:r>
            <a:endParaRPr sz="1520"/>
          </a:p>
          <a:p>
            <a:pPr indent="-246380" lvl="0" marL="34290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None/>
            </a:pPr>
            <a:r>
              <a:t/>
            </a:r>
            <a:endParaRPr sz="1520"/>
          </a:p>
          <a:p>
            <a:pPr indent="-246380" lvl="0" marL="34290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None/>
            </a:pPr>
            <a:r>
              <a:t/>
            </a:r>
            <a:endParaRPr sz="152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251520" y="116632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fr-FR"/>
              <a:t>Dans la salle de </a:t>
            </a:r>
            <a:r>
              <a:rPr lang="fr-FR" u="sng"/>
              <a:t>contrôle</a:t>
            </a:r>
            <a:r>
              <a:rPr lang="fr-FR"/>
              <a:t> (visuel à imaginer)</a:t>
            </a:r>
            <a:endParaRPr/>
          </a:p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467544" y="836712"/>
            <a:ext cx="6552728" cy="5328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On peut rentrer à la salle de contrôle, par le </a:t>
            </a:r>
            <a:r>
              <a:rPr b="1" lang="fr-FR" sz="1190"/>
              <a:t>codage 4</a:t>
            </a:r>
            <a:r>
              <a:rPr lang="fr-FR" sz="1190"/>
              <a:t>, suite de 3-4 mots d’infos…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Une fois à l’intérieur, on peut créer des cartes H !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L’interface du module générateur est semblable à celui des G à la différence qu’il permet de saisir de H de taille indéterminée du joueur (taille de la matrice à calculer par lui-même ) ; interface à imaginer plus péciséement…</a:t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On peut faire toutes les  H1, H2, H3, H4 si on veut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Mais seule l’une d’entre elle est utile (H4) pour utiliser l’ascenseur 2.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On se débrouille pour que le jour commence forcement par essayer avec un code systématique (H1 ou H2), cela peut être Juliette qui veut essayer par exemple…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On peut même forcer à toutes les faire, ce qui serait utile pour la suite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À chaque succès il sort une carte gravée avec H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Ensuite pour faire H4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Il s’agira d’une H avec 2 lignes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rgbClr val="7030A0"/>
              </a:buClr>
              <a:buSzPts val="1190"/>
              <a:buNone/>
            </a:pPr>
            <a:r>
              <a:rPr i="1" lang="fr-FR" sz="1190">
                <a:solidFill>
                  <a:srgbClr val="7030A0"/>
                </a:solidFill>
              </a:rPr>
              <a:t>Pour rappel H n’est pas unique ! Il peut y avoir une permutation des lignes ou leur combinaisons linéaire. Cela fait :  6 possibilités, qu’on recence</a:t>
            </a:r>
            <a:endParaRPr i="1" sz="1190">
              <a:solidFill>
                <a:srgbClr val="7030A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Quel que soit le premier essai, il ne marche pas (on détermine une autre combinaison comme la solution a rentrer) et on balance un message qui rappelle cette non unicité et qu’il faut réessayer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Un fois qu’on y arrive, on obtient la carte H4, dialogue de satisfaction--→ on va vers l’ascenseur 2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rgbClr val="7030A0"/>
              </a:buClr>
              <a:buSzPts val="1190"/>
              <a:buNone/>
            </a:pPr>
            <a:r>
              <a:rPr lang="fr-FR" sz="1190">
                <a:solidFill>
                  <a:srgbClr val="7030A0"/>
                </a:solidFill>
              </a:rPr>
              <a:t>Remarque : obtenir H3 peut être difficile (4 degrés de liberté) si le jouer y arrive il a un gros reward ; et il faut prévoir une alternative facile : exemple trouver une carte H3 dans un distributeur.</a:t>
            </a:r>
            <a:endParaRPr sz="1190">
              <a:solidFill>
                <a:srgbClr val="7030A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</p:txBody>
      </p:sp>
      <p:pic>
        <p:nvPicPr>
          <p:cNvPr id="223" name="Google Shape;22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6256" y="2060848"/>
            <a:ext cx="2006427" cy="1181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1792288" y="4800600"/>
            <a:ext cx="645212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fr-FR"/>
              <a:t>Arrivé à l’ascenseur 2, il faut scanner sa carte d’accès G3</a:t>
            </a:r>
            <a:endParaRPr/>
          </a:p>
        </p:txBody>
      </p:sp>
      <p:pic>
        <p:nvPicPr>
          <p:cNvPr descr="Signal et Communication - le jeu - Alpha 8" id="229" name="Google Shape;229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2288" y="612775"/>
            <a:ext cx="7544942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1792288" y="5367338"/>
            <a:ext cx="7172200" cy="1230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Le scan effectué : l’ascenseur délivre l’info -&gt; le top niveau est autorisé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(liste à établir, plusieurs niveaux)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b="1" lang="fr-FR" sz="2300"/>
              <a:t>L’ascenseur tombe en panne</a:t>
            </a:r>
            <a:endParaRPr b="1" sz="2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fr-FR" sz="1800"/>
              <a:t>Malheureusement l’ascenseur 2 est tombé en panne</a:t>
            </a:r>
            <a:endParaRPr sz="1800"/>
          </a:p>
        </p:txBody>
      </p:sp>
      <p:pic>
        <p:nvPicPr>
          <p:cNvPr descr="Signal et Communication - le jeu - Alpha 8" id="237" name="Google Shape;237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2288" y="612775"/>
            <a:ext cx="4884415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971600" y="5367338"/>
            <a:ext cx="7488832" cy="1302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Il faut trouver la caisse à outil (on peut l’avoir trouvé avant dans un niveau quelconque)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Il faut calculer un syndrome pour le débloquer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	Celui-ci sur 4 bits ou plus </a:t>
            </a:r>
            <a:r>
              <a:rPr i="1" lang="fr-FR" sz="1190">
                <a:solidFill>
                  <a:srgbClr val="7030A0"/>
                </a:solidFill>
              </a:rPr>
              <a:t>il doit provenir d’autre chose que H4 (sur 2 lignes seulement)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	-→ H3 par exemple est à concevoir pour cela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Et une fois le syndrome z3 calculé il faut rentrer le mot décodé 3 cela peut être le mot de code corrigé ou on peut aussi aller jusqu’à demander le mot d’info décodé</a:t>
            </a:r>
            <a:endParaRPr sz="119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899592" y="90872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fr-FR"/>
              <a:t>On va enfin pouvoir accéder à l’étage ciblé !</a:t>
            </a:r>
            <a:endParaRPr/>
          </a:p>
        </p:txBody>
      </p:sp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467544" y="1700808"/>
            <a:ext cx="8136904" cy="4464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 à suivre…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On doit scanner H4 pour ouvrir une porte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	</a:t>
            </a:r>
            <a:r>
              <a:rPr lang="fr-FR">
                <a:solidFill>
                  <a:srgbClr val="7030A0"/>
                </a:solidFill>
              </a:rPr>
              <a:t>si H4 n’a pas été réalisé cela force à le faire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Puis il va falloir faire un calcul de z4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Il faudra alors imaginer de décoder une suite de mots, avec nombre d’erreur &lt;t 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	</a:t>
            </a:r>
            <a:r>
              <a:rPr lang="fr-FR">
                <a:solidFill>
                  <a:srgbClr val="7030A0"/>
                </a:solidFill>
              </a:rPr>
              <a:t>(le code 4 doit êre conçu pour avoir D=3 et t=1 ou pourquoi pas D=4 – et t=1)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Et épreuve « ultime »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Décoder une suite de mots avec certains pattern d’erreur&gt;t (2 erreur par seulement), ce qui va forcer à se rendre compte que le décodage n’est plus garanti …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	</a:t>
            </a:r>
            <a:r>
              <a:rPr lang="fr-FR">
                <a:solidFill>
                  <a:srgbClr val="7030A0"/>
                </a:solidFill>
              </a:rPr>
              <a:t>Là aussi on pourra forcer à ce que le joueur se plante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899592" y="90872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fr-FR"/>
              <a:t>Remarques d’ensemble</a:t>
            </a:r>
            <a:endParaRPr/>
          </a:p>
        </p:txBody>
      </p:sp>
      <p:sp>
        <p:nvSpPr>
          <p:cNvPr id="251" name="Google Shape;251;p36"/>
          <p:cNvSpPr txBox="1"/>
          <p:nvPr>
            <p:ph idx="1" type="body"/>
          </p:nvPr>
        </p:nvSpPr>
        <p:spPr>
          <a:xfrm>
            <a:off x="107504" y="1484784"/>
            <a:ext cx="892899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Les cartes G1, G2, G3, G4 se distinguent à l’aide de logos – Etoile, rond, carré….-repérables sur la carte, dans l’ascenseur (par exemple sur les niveaux accessibles), et sont les mêmes sur les cartes H associés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Pour la conception de G3 : une table à 16 mots-&gt; k=4, et donnant une H3 avec au moins 4-5 bits donc n—k=4 ou 5 et donc n= 8 ou 9. Il faut la faire non systématique.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Pour que le joueur résolve le problème, il y aura 4 flèches numérotées qui donneront la position des 4 lignes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Sur ces 4 lignes si 2 d’entres elles sont effacées (il faudra les retrouver) il faudra que le joueur teste 2 combinaisons… on pourra toujours faire comme ci la première n’était jamais la bonne (ce qui permet de rappeler que des permutations de lignes de G engendre la même table, mais un code différent)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Récapitulatif :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C1(5, 3) systématique ; C2(n =à choisir pour changer par rapport aux autres,4) systématique, C3(n=8 ou 9,4) non systématique , C4(n=k+2,k à choisir pour changer) non systématique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Pour C3, on pourrait prendre un hamming non systématique restreint au mots pairs (cf TD), pour C4 s’inspirer de l’exemple dans le poly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Voir feuille manuscrite pour la méthode de conception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Pour C4, on peut par exemple prendre le C(5,3) qui est un exempne du cours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G= [00101 ; 01010 ; 10011] et une H associée parmi les possibles H = [10101 ; 0111]</a:t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Rajouter les narrations un peu partout dans le jeu, pour plus d’interactions..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Faire intervenir plus juliette</a:t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On doit percevoir les résultats des actions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Une fois les nombre minimal de d’étapes réalisée pour la résolution du problème, rajouter des niveaux avec des explorations supplémentaires, des jeu bonus, des reward,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Exemple : on peut rajouter des distributeurs 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rPr lang="fr-FR" sz="1190"/>
              <a:t>Exemple suite : dans un distributeur on peut trouver H3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80000"/>
              </a:lnSpc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</a:pPr>
            <a:r>
              <a:t/>
            </a:r>
            <a:endParaRPr sz="119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899592" y="90872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fr-FR"/>
              <a:t>Enigme du vieux</a:t>
            </a:r>
            <a:endParaRPr/>
          </a:p>
        </p:txBody>
      </p:sp>
      <p:sp>
        <p:nvSpPr>
          <p:cNvPr id="258" name="Google Shape;258;p37"/>
          <p:cNvSpPr txBox="1"/>
          <p:nvPr>
            <p:ph idx="1" type="body"/>
          </p:nvPr>
        </p:nvSpPr>
        <p:spPr>
          <a:xfrm>
            <a:off x="107504" y="1484784"/>
            <a:ext cx="892899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Il faut un code où l’info est en ascii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Si c’est de l’ascii 7 bits, on realise un code de ditance shouhaitée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Prenons D= 4 ce qui permet de corrigé une seule mais détecter lorsqu’il y a une paire d’erreur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On prend un Hamming C(15,11) systématique,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On rajoute un bit de parité à la fin ce qui fait un code étendu de distance 4 C(16,11)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On le raccourcis de 4 cela fait un code C(12,7)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L’énigme du vieux est une suite de 3*12 bits, comprenant 1 ou 2 erreurs.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Le joueur coupera en trois mots fera le decodage, devra tester (et on le forcera à le faire) les combinaisons possibles, et convertira en ascii. 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fr-FR"/>
              <a:t>Inutile sur cette forme</a:t>
            </a:r>
            <a:endParaRPr/>
          </a:p>
        </p:txBody>
      </p:sp>
      <p:pic>
        <p:nvPicPr>
          <p:cNvPr descr="Signal et Communication - le jeu - Alpha 8" id="264" name="Google Shape;264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2288" y="612775"/>
            <a:ext cx="5777761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/>
              <a:t>On vire 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67544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Compétences visées : énigmes (1)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457200" y="908720"/>
            <a:ext cx="8229600" cy="5904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Char char="•"/>
            </a:pPr>
            <a:r>
              <a:rPr b="1" lang="fr-FR" sz="1760"/>
              <a:t>[C1] </a:t>
            </a:r>
            <a:r>
              <a:rPr lang="fr-FR" sz="1760"/>
              <a:t>Savoir la correspondance entre k pour le nb de bit d’info et n pour le nombre de bits codés</a:t>
            </a:r>
            <a:endParaRPr/>
          </a:p>
          <a:p>
            <a:pPr indent="-342900" lvl="2" marL="742950" rtl="0" algn="l">
              <a:lnSpc>
                <a:spcPct val="80000"/>
              </a:lnSpc>
              <a:spcBef>
                <a:spcPts val="264"/>
              </a:spcBef>
              <a:spcAft>
                <a:spcPts val="0"/>
              </a:spcAft>
              <a:buClr>
                <a:srgbClr val="E36C09"/>
              </a:buClr>
              <a:buSzPts val="1320"/>
              <a:buChar char="•"/>
            </a:pPr>
            <a:r>
              <a:rPr b="1" lang="fr-FR" sz="1320">
                <a:solidFill>
                  <a:srgbClr val="E36C09"/>
                </a:solidFill>
              </a:rPr>
              <a:t>[il n’y a pas d’énigme associée spécifiquement, mais effectué avec C4]  </a:t>
            </a:r>
            <a:endParaRPr sz="1320">
              <a:solidFill>
                <a:srgbClr val="E36C09"/>
              </a:solidFill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Char char="•"/>
            </a:pPr>
            <a:r>
              <a:rPr b="1" lang="fr-FR" sz="1760"/>
              <a:t>[C2] </a:t>
            </a:r>
            <a:r>
              <a:rPr lang="fr-FR" sz="1760"/>
              <a:t>Passer d’une table (ensemble) V à une matrice G dans le cas d’un code systématique</a:t>
            </a:r>
            <a:endParaRPr/>
          </a:p>
          <a:p>
            <a:pPr indent="-342900" lvl="2" marL="742950" rtl="0" algn="l">
              <a:lnSpc>
                <a:spcPct val="80000"/>
              </a:lnSpc>
              <a:spcBef>
                <a:spcPts val="264"/>
              </a:spcBef>
              <a:spcAft>
                <a:spcPts val="0"/>
              </a:spcAft>
              <a:buClr>
                <a:srgbClr val="00B050"/>
              </a:buClr>
              <a:buSzPts val="1320"/>
              <a:buChar char="•"/>
            </a:pPr>
            <a:r>
              <a:rPr b="1" lang="fr-FR" sz="1320">
                <a:solidFill>
                  <a:srgbClr val="00B050"/>
                </a:solidFill>
              </a:rPr>
              <a:t>[E1 : Enigme carte de Visite -&gt; G1] 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Char char="•"/>
            </a:pPr>
            <a:r>
              <a:rPr b="1" lang="fr-FR" sz="1760"/>
              <a:t>[C3] </a:t>
            </a:r>
            <a:r>
              <a:rPr lang="fr-FR" sz="1760"/>
              <a:t>Calculer une distance minimale Dmin d’un code</a:t>
            </a:r>
            <a:endParaRPr/>
          </a:p>
          <a:p>
            <a:pPr indent="-342900" lvl="2" marL="742950" rtl="0" algn="l">
              <a:lnSpc>
                <a:spcPct val="80000"/>
              </a:lnSpc>
              <a:spcBef>
                <a:spcPts val="264"/>
              </a:spcBef>
              <a:spcAft>
                <a:spcPts val="0"/>
              </a:spcAft>
              <a:buClr>
                <a:srgbClr val="00B050"/>
              </a:buClr>
              <a:buSzPts val="1320"/>
              <a:buChar char="•"/>
            </a:pPr>
            <a:r>
              <a:rPr b="1" lang="fr-FR" sz="1320">
                <a:solidFill>
                  <a:srgbClr val="00B050"/>
                </a:solidFill>
              </a:rPr>
              <a:t>[E2 : Enigme tableau d’interrupteur] 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Char char="•"/>
            </a:pPr>
            <a:r>
              <a:rPr b="1" lang="fr-FR" sz="1760"/>
              <a:t>[C4] </a:t>
            </a:r>
            <a:r>
              <a:rPr lang="fr-FR" sz="1760"/>
              <a:t>Déduire le pouvoir correcteur t d’une distance Dmin</a:t>
            </a:r>
            <a:endParaRPr sz="1760"/>
          </a:p>
          <a:p>
            <a:pPr indent="-342900" lvl="2" marL="742950" rtl="0" algn="l">
              <a:lnSpc>
                <a:spcPct val="80000"/>
              </a:lnSpc>
              <a:spcBef>
                <a:spcPts val="264"/>
              </a:spcBef>
              <a:spcAft>
                <a:spcPts val="0"/>
              </a:spcAft>
              <a:buClr>
                <a:srgbClr val="FF0000"/>
              </a:buClr>
              <a:buSzPts val="1320"/>
              <a:buChar char="•"/>
            </a:pPr>
            <a:r>
              <a:rPr b="1" lang="fr-FR" sz="1320">
                <a:solidFill>
                  <a:srgbClr val="FF0000"/>
                </a:solidFill>
              </a:rPr>
              <a:t>[il n’y a pas d’énigme associée pour l’instant]  </a:t>
            </a:r>
            <a:endParaRPr sz="1320"/>
          </a:p>
          <a:p>
            <a:pPr indent="-342900" lvl="0" marL="34290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Char char="•"/>
            </a:pPr>
            <a:r>
              <a:rPr b="1" lang="fr-FR" sz="1760"/>
              <a:t>[C5] </a:t>
            </a:r>
            <a:r>
              <a:rPr lang="fr-FR" sz="1760"/>
              <a:t>Codage d’un mot v à partir d’un mot d’info s</a:t>
            </a:r>
            <a:endParaRPr/>
          </a:p>
          <a:p>
            <a:pPr indent="-342900" lvl="2" marL="742950" rtl="0" algn="l">
              <a:lnSpc>
                <a:spcPct val="80000"/>
              </a:lnSpc>
              <a:spcBef>
                <a:spcPts val="264"/>
              </a:spcBef>
              <a:spcAft>
                <a:spcPts val="0"/>
              </a:spcAft>
              <a:buClr>
                <a:srgbClr val="00B050"/>
              </a:buClr>
              <a:buSzPts val="1320"/>
              <a:buChar char="•"/>
            </a:pPr>
            <a:r>
              <a:rPr b="1" lang="fr-FR" sz="1320">
                <a:solidFill>
                  <a:srgbClr val="00B050"/>
                </a:solidFill>
              </a:rPr>
              <a:t>[E3 : Enigme porte d’entrée du poste sécu, premier passage]  </a:t>
            </a:r>
            <a:endParaRPr sz="1320"/>
          </a:p>
          <a:p>
            <a:pPr indent="-342900" lvl="0" marL="34290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Char char="•"/>
            </a:pPr>
            <a:r>
              <a:rPr b="1" lang="fr-FR" sz="1760"/>
              <a:t>[C6] </a:t>
            </a:r>
            <a:r>
              <a:rPr lang="fr-FR" sz="1760"/>
              <a:t>Codage d’une suite de mots</a:t>
            </a:r>
            <a:endParaRPr/>
          </a:p>
          <a:p>
            <a:pPr indent="-342900" lvl="2" marL="742950" rtl="0" algn="l">
              <a:lnSpc>
                <a:spcPct val="80000"/>
              </a:lnSpc>
              <a:spcBef>
                <a:spcPts val="264"/>
              </a:spcBef>
              <a:spcAft>
                <a:spcPts val="0"/>
              </a:spcAft>
              <a:buClr>
                <a:srgbClr val="00B050"/>
              </a:buClr>
              <a:buSzPts val="1320"/>
              <a:buChar char="•"/>
            </a:pPr>
            <a:r>
              <a:rPr b="1" lang="fr-FR" sz="1320">
                <a:solidFill>
                  <a:srgbClr val="00B050"/>
                </a:solidFill>
              </a:rPr>
              <a:t>[E</a:t>
            </a:r>
            <a:r>
              <a:rPr b="1" i="1" lang="fr-FR" sz="1320">
                <a:solidFill>
                  <a:srgbClr val="00B050"/>
                </a:solidFill>
              </a:rPr>
              <a:t>x</a:t>
            </a:r>
            <a:r>
              <a:rPr b="1" lang="fr-FR" sz="1320">
                <a:solidFill>
                  <a:srgbClr val="00B050"/>
                </a:solidFill>
              </a:rPr>
              <a:t> : Enigme porte d’entrée du poste sécu, passages ultérieurs]  </a:t>
            </a:r>
            <a:endParaRPr sz="1320"/>
          </a:p>
          <a:p>
            <a:pPr indent="-342900" lvl="0" marL="34290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Char char="•"/>
            </a:pPr>
            <a:r>
              <a:rPr b="1" lang="fr-FR" sz="1760"/>
              <a:t>[C7] </a:t>
            </a:r>
            <a:r>
              <a:rPr lang="fr-FR" sz="1760"/>
              <a:t>Utiliser la linéarité pour compléter une table</a:t>
            </a:r>
            <a:endParaRPr/>
          </a:p>
          <a:p>
            <a:pPr indent="-342900" lvl="2" marL="742950" rtl="0" algn="l">
              <a:lnSpc>
                <a:spcPct val="80000"/>
              </a:lnSpc>
              <a:spcBef>
                <a:spcPts val="264"/>
              </a:spcBef>
              <a:spcAft>
                <a:spcPts val="0"/>
              </a:spcAft>
              <a:buClr>
                <a:srgbClr val="00B050"/>
              </a:buClr>
              <a:buSzPts val="1320"/>
              <a:buChar char="•"/>
            </a:pPr>
            <a:r>
              <a:rPr b="1" lang="fr-FR" sz="1320">
                <a:solidFill>
                  <a:srgbClr val="00B050"/>
                </a:solidFill>
              </a:rPr>
              <a:t>[E4 : Enigme post-it avec tache-&gt; G2]  </a:t>
            </a:r>
            <a:endParaRPr/>
          </a:p>
          <a:p>
            <a:pPr indent="-342900" lvl="2" marL="742950" rtl="0" algn="l">
              <a:lnSpc>
                <a:spcPct val="80000"/>
              </a:lnSpc>
              <a:spcBef>
                <a:spcPts val="264"/>
              </a:spcBef>
              <a:spcAft>
                <a:spcPts val="0"/>
              </a:spcAft>
              <a:buClr>
                <a:srgbClr val="00B050"/>
              </a:buClr>
              <a:buSzPts val="1320"/>
              <a:buChar char="•"/>
            </a:pPr>
            <a:r>
              <a:rPr b="1" lang="fr-FR" sz="1320">
                <a:solidFill>
                  <a:srgbClr val="00B050"/>
                </a:solidFill>
              </a:rPr>
              <a:t>[E5 : Enigme post-it avec lignes rayées-&gt; G3]  </a:t>
            </a:r>
            <a:endParaRPr b="1" sz="1320">
              <a:solidFill>
                <a:srgbClr val="00B050"/>
              </a:solidFill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Char char="•"/>
            </a:pPr>
            <a:r>
              <a:rPr b="1" lang="fr-FR" sz="1760"/>
              <a:t>[C8] </a:t>
            </a:r>
            <a:r>
              <a:rPr lang="fr-FR" sz="1760"/>
              <a:t>Savoir qu’il existe plusieurs G associées à un ensemble V et savoir néanmoins que pour 1 code (défini par V et l’association entre les mots d’info-&gt; codés) est associé à  G unique</a:t>
            </a:r>
            <a:endParaRPr/>
          </a:p>
          <a:p>
            <a:pPr indent="-342900" lvl="2" marL="742950" rtl="0" algn="l">
              <a:lnSpc>
                <a:spcPct val="80000"/>
              </a:lnSpc>
              <a:spcBef>
                <a:spcPts val="264"/>
              </a:spcBef>
              <a:spcAft>
                <a:spcPts val="0"/>
              </a:spcAft>
              <a:buClr>
                <a:srgbClr val="00B050"/>
              </a:buClr>
              <a:buSzPts val="1320"/>
              <a:buChar char="•"/>
            </a:pPr>
            <a:r>
              <a:rPr b="1" lang="fr-FR" sz="1320">
                <a:solidFill>
                  <a:srgbClr val="00B050"/>
                </a:solidFill>
              </a:rPr>
              <a:t>[E4 : Enigme post-it avec tache-&gt; G2]  et message d’erreur associé pour le deuxième volet</a:t>
            </a:r>
            <a:endParaRPr b="1" sz="1320">
              <a:solidFill>
                <a:srgbClr val="00B050"/>
              </a:solidFill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Char char="•"/>
            </a:pPr>
            <a:r>
              <a:rPr b="1" lang="fr-FR" sz="1760"/>
              <a:t>[C9] </a:t>
            </a:r>
            <a:r>
              <a:rPr lang="fr-FR" sz="1760"/>
              <a:t>Construire la matrice G d’un code non systématique</a:t>
            </a:r>
            <a:endParaRPr/>
          </a:p>
          <a:p>
            <a:pPr indent="-342900" lvl="2" marL="742950" rtl="0" algn="l">
              <a:lnSpc>
                <a:spcPct val="80000"/>
              </a:lnSpc>
              <a:spcBef>
                <a:spcPts val="264"/>
              </a:spcBef>
              <a:spcAft>
                <a:spcPts val="0"/>
              </a:spcAft>
              <a:buClr>
                <a:srgbClr val="00B050"/>
              </a:buClr>
              <a:buSzPts val="1320"/>
              <a:buChar char="•"/>
            </a:pPr>
            <a:r>
              <a:rPr b="1" lang="fr-FR" sz="1320">
                <a:solidFill>
                  <a:srgbClr val="00B050"/>
                </a:solidFill>
              </a:rPr>
              <a:t>[E5 : Enigme post-it avec lignes rayées-&gt; G3]  </a:t>
            </a:r>
            <a:endParaRPr b="1" sz="1320">
              <a:solidFill>
                <a:srgbClr val="00B050"/>
              </a:solidFill>
            </a:endParaRPr>
          </a:p>
          <a:p>
            <a:pPr indent="-342900" lvl="2" marL="742950" rtl="0" algn="l">
              <a:lnSpc>
                <a:spcPct val="80000"/>
              </a:lnSpc>
              <a:spcBef>
                <a:spcPts val="264"/>
              </a:spcBef>
              <a:spcAft>
                <a:spcPts val="0"/>
              </a:spcAft>
              <a:buClr>
                <a:srgbClr val="00B050"/>
              </a:buClr>
              <a:buSzPts val="1320"/>
              <a:buChar char="•"/>
            </a:pPr>
            <a:r>
              <a:rPr b="1" lang="fr-FR" sz="1320">
                <a:solidFill>
                  <a:srgbClr val="00B050"/>
                </a:solidFill>
              </a:rPr>
              <a:t>[E6 : Enigme post-it coupé en 2&gt; G4]  </a:t>
            </a:r>
            <a:r>
              <a:rPr b="1" lang="fr-FR" sz="1320">
                <a:solidFill>
                  <a:srgbClr val="E36C09"/>
                </a:solidFill>
              </a:rPr>
              <a:t>énigme redondante</a:t>
            </a:r>
            <a:endParaRPr b="1" sz="1320">
              <a:solidFill>
                <a:srgbClr val="E36C09"/>
              </a:solidFill>
            </a:endParaRPr>
          </a:p>
          <a:p>
            <a:pPr indent="-259080" lvl="2" marL="742950" rtl="0" algn="l">
              <a:lnSpc>
                <a:spcPct val="8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</a:pPr>
            <a:r>
              <a:t/>
            </a:r>
            <a:endParaRPr b="1" sz="1320">
              <a:solidFill>
                <a:srgbClr val="00B050"/>
              </a:solidFill>
            </a:endParaRPr>
          </a:p>
          <a:p>
            <a:pPr indent="-231140" lvl="0" marL="34290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r>
              <a:t/>
            </a:r>
            <a:endParaRPr sz="1760"/>
          </a:p>
          <a:p>
            <a:pPr indent="-231140" lvl="0" marL="34290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r>
              <a:t/>
            </a:r>
            <a:endParaRPr sz="1760"/>
          </a:p>
          <a:p>
            <a:pPr indent="-231140" lvl="0" marL="34290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r>
              <a:t/>
            </a:r>
            <a:endParaRPr sz="1760"/>
          </a:p>
          <a:p>
            <a:pPr indent="-231140" lvl="0" marL="34290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r>
              <a:t/>
            </a:r>
            <a:endParaRPr sz="176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467544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Compétences visées : énigmes (2)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107504" y="908720"/>
            <a:ext cx="8928992" cy="5904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fr-FR" sz="1200"/>
              <a:t>[C10] </a:t>
            </a:r>
            <a:r>
              <a:rPr lang="fr-FR" sz="1200"/>
              <a:t>Passer de G-&gt;H pour un code systématique</a:t>
            </a:r>
            <a:endParaRPr/>
          </a:p>
          <a:p>
            <a:pPr indent="-285750" lvl="1" marL="74295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</a:pPr>
            <a:r>
              <a:rPr lang="fr-FR" sz="1100"/>
              <a:t>Trouver la taille de H</a:t>
            </a:r>
            <a:endParaRPr/>
          </a:p>
          <a:p>
            <a:pPr indent="-285750" lvl="1" marL="74295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</a:pPr>
            <a:r>
              <a:rPr lang="fr-FR" sz="1100"/>
              <a:t>Décomposer les blocs [I A] -&gt;[A</a:t>
            </a:r>
            <a:r>
              <a:rPr baseline="30000" lang="fr-FR" sz="1100"/>
              <a:t>t</a:t>
            </a:r>
            <a:r>
              <a:rPr lang="fr-FR" sz="1100"/>
              <a:t> I]</a:t>
            </a:r>
            <a:endParaRPr/>
          </a:p>
          <a:p>
            <a:pPr indent="-342900" lvl="2" marL="742950" rtl="0" algn="l">
              <a:spcBef>
                <a:spcPts val="240"/>
              </a:spcBef>
              <a:spcAft>
                <a:spcPts val="0"/>
              </a:spcAft>
              <a:buClr>
                <a:srgbClr val="00B050"/>
              </a:buClr>
              <a:buSzPts val="1200"/>
              <a:buChar char="•"/>
            </a:pPr>
            <a:r>
              <a:rPr b="1" lang="fr-FR" sz="1200">
                <a:solidFill>
                  <a:srgbClr val="00B050"/>
                </a:solidFill>
              </a:rPr>
              <a:t>[E7 : Enigme poste de contrôle H1]  </a:t>
            </a:r>
            <a:endParaRPr/>
          </a:p>
          <a:p>
            <a:pPr indent="-342900" lvl="0" marL="3429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fr-FR" sz="1200"/>
              <a:t>[C11] </a:t>
            </a:r>
            <a:r>
              <a:rPr lang="fr-FR" sz="1200"/>
              <a:t>Savoir qu’il existe plusieurs H pour un même code</a:t>
            </a:r>
            <a:endParaRPr/>
          </a:p>
          <a:p>
            <a:pPr indent="-285750" lvl="1" marL="74295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</a:pPr>
            <a:r>
              <a:rPr lang="fr-FR" sz="1100"/>
              <a:t>Utiliser les inversions des lignes et des combinaisons linéaires de lignes pour créer des H valides</a:t>
            </a:r>
            <a:endParaRPr/>
          </a:p>
          <a:p>
            <a:pPr indent="-342900" lvl="2" marL="742950" rtl="0" algn="l">
              <a:spcBef>
                <a:spcPts val="240"/>
              </a:spcBef>
              <a:spcAft>
                <a:spcPts val="0"/>
              </a:spcAft>
              <a:buClr>
                <a:srgbClr val="00B050"/>
              </a:buClr>
              <a:buSzPts val="1200"/>
              <a:buChar char="•"/>
            </a:pPr>
            <a:r>
              <a:rPr b="1" lang="fr-FR" sz="1200">
                <a:solidFill>
                  <a:srgbClr val="00B050"/>
                </a:solidFill>
              </a:rPr>
              <a:t>[E8 : Enigme poste de contrôle H2]  </a:t>
            </a:r>
            <a:endParaRPr/>
          </a:p>
          <a:p>
            <a:pPr indent="-342900" lvl="0" marL="3429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fr-FR" sz="1200"/>
              <a:t>[C12] </a:t>
            </a:r>
            <a:r>
              <a:rPr lang="fr-FR" sz="1200"/>
              <a:t>Calculer une matrice H d’un code non systématique</a:t>
            </a:r>
            <a:endParaRPr/>
          </a:p>
          <a:p>
            <a:pPr indent="-342900" lvl="2" marL="742950" rtl="0" algn="l">
              <a:spcBef>
                <a:spcPts val="240"/>
              </a:spcBef>
              <a:spcAft>
                <a:spcPts val="0"/>
              </a:spcAft>
              <a:buClr>
                <a:srgbClr val="00B050"/>
              </a:buClr>
              <a:buSzPts val="1200"/>
              <a:buChar char="•"/>
            </a:pPr>
            <a:r>
              <a:rPr b="1" lang="fr-FR" sz="1200">
                <a:solidFill>
                  <a:srgbClr val="00B050"/>
                </a:solidFill>
              </a:rPr>
              <a:t>[E9 : Enigme poste de contrôle H4]  </a:t>
            </a:r>
            <a:endParaRPr b="1" sz="1200">
              <a:solidFill>
                <a:srgbClr val="00B050"/>
              </a:solidFill>
            </a:endParaRPr>
          </a:p>
          <a:p>
            <a:pPr indent="-342900" lvl="2" marL="742950" rtl="0" algn="l">
              <a:spcBef>
                <a:spcPts val="240"/>
              </a:spcBef>
              <a:spcAft>
                <a:spcPts val="0"/>
              </a:spcAft>
              <a:buClr>
                <a:srgbClr val="00B050"/>
              </a:buClr>
              <a:buSzPts val="1200"/>
              <a:buChar char="•"/>
            </a:pPr>
            <a:r>
              <a:rPr b="1" lang="fr-FR" sz="1200">
                <a:solidFill>
                  <a:srgbClr val="00B050"/>
                </a:solidFill>
              </a:rPr>
              <a:t>[E10 : Enigme poste de contrôle H3]  </a:t>
            </a:r>
            <a:r>
              <a:rPr b="1" lang="fr-FR" sz="1200">
                <a:solidFill>
                  <a:srgbClr val="E36C09"/>
                </a:solidFill>
              </a:rPr>
              <a:t>redondant difficile, mais peut être contournée</a:t>
            </a:r>
            <a:endParaRPr/>
          </a:p>
          <a:p>
            <a:pPr indent="-342900" lvl="0" marL="3429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fr-FR" sz="1200"/>
              <a:t>[C13] </a:t>
            </a:r>
            <a:r>
              <a:rPr lang="fr-FR" sz="1200"/>
              <a:t>Calculer un syndrome z à partir de H et d’un mot reçu r</a:t>
            </a:r>
            <a:endParaRPr/>
          </a:p>
          <a:p>
            <a:pPr indent="-342900" lvl="2" marL="742950" rtl="0" algn="l">
              <a:spcBef>
                <a:spcPts val="240"/>
              </a:spcBef>
              <a:spcAft>
                <a:spcPts val="0"/>
              </a:spcAft>
              <a:buClr>
                <a:srgbClr val="00B050"/>
              </a:buClr>
              <a:buSzPts val="1200"/>
              <a:buChar char="•"/>
            </a:pPr>
            <a:r>
              <a:rPr b="1" lang="fr-FR" sz="1200">
                <a:solidFill>
                  <a:srgbClr val="00B050"/>
                </a:solidFill>
              </a:rPr>
              <a:t>[E11 : Enigme ascenseur en panne]  </a:t>
            </a:r>
            <a:endParaRPr/>
          </a:p>
          <a:p>
            <a:pPr indent="-342900" lvl="0" marL="3429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fr-FR" sz="1200"/>
              <a:t>[C14] </a:t>
            </a:r>
            <a:r>
              <a:rPr lang="fr-FR" sz="1200"/>
              <a:t>Corriger le mot reçu r à l’aide de z et H pour un code avec t=1, en cherchant la colonne h</a:t>
            </a:r>
            <a:r>
              <a:rPr baseline="-25000" lang="fr-FR" sz="1200"/>
              <a:t>i </a:t>
            </a:r>
            <a:r>
              <a:rPr lang="fr-FR" sz="1200"/>
              <a:t>correspondant à z </a:t>
            </a:r>
            <a:endParaRPr sz="1200"/>
          </a:p>
          <a:p>
            <a:pPr indent="-342900" lvl="2" marL="742950" rtl="0" algn="l">
              <a:spcBef>
                <a:spcPts val="240"/>
              </a:spcBef>
              <a:spcAft>
                <a:spcPts val="0"/>
              </a:spcAft>
              <a:buClr>
                <a:srgbClr val="00B050"/>
              </a:buClr>
              <a:buSzPts val="1200"/>
              <a:buChar char="•"/>
            </a:pPr>
            <a:r>
              <a:rPr b="1" lang="fr-FR" sz="1200">
                <a:solidFill>
                  <a:srgbClr val="00B050"/>
                </a:solidFill>
              </a:rPr>
              <a:t>[E11 : Enigme ascenseur en panne]  </a:t>
            </a:r>
            <a:endParaRPr baseline="-25000" sz="1050"/>
          </a:p>
          <a:p>
            <a:pPr indent="-342900" lvl="0" marL="3429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fr-FR" sz="1200"/>
              <a:t>[C15] </a:t>
            </a:r>
            <a:r>
              <a:rPr lang="fr-FR" sz="1200"/>
              <a:t>Revenir à l’info s à partir d’un mot décodé d (d= v si pas d’erreur) dans le cas général d’un code non systématique</a:t>
            </a:r>
            <a:endParaRPr/>
          </a:p>
          <a:p>
            <a:pPr indent="-342900" lvl="2" marL="742950" rtl="0" algn="l">
              <a:spcBef>
                <a:spcPts val="240"/>
              </a:spcBef>
              <a:spcAft>
                <a:spcPts val="0"/>
              </a:spcAft>
              <a:buClr>
                <a:srgbClr val="FF0000"/>
              </a:buClr>
              <a:buSzPts val="1200"/>
              <a:buChar char="•"/>
            </a:pPr>
            <a:r>
              <a:rPr b="1" lang="fr-FR" sz="1200">
                <a:solidFill>
                  <a:srgbClr val="FF0000"/>
                </a:solidFill>
              </a:rPr>
              <a:t>Pas implémenté actuellement mais à associer à la même énigme </a:t>
            </a:r>
            <a:r>
              <a:rPr b="1" lang="fr-FR" sz="1200">
                <a:solidFill>
                  <a:srgbClr val="00B050"/>
                </a:solidFill>
              </a:rPr>
              <a:t>[E11 : Enigme ascenseur en panne]  </a:t>
            </a:r>
            <a:endParaRPr sz="1050"/>
          </a:p>
          <a:p>
            <a:pPr indent="-342900" lvl="0" marL="3429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fr-FR" sz="1200"/>
              <a:t>[C16] </a:t>
            </a:r>
            <a:r>
              <a:rPr lang="fr-FR" sz="1200"/>
              <a:t>Savoir identifier n et k à partir de H ou G</a:t>
            </a:r>
            <a:endParaRPr/>
          </a:p>
          <a:p>
            <a:pPr indent="-342900" lvl="2" marL="742950" rtl="0" algn="l">
              <a:spcBef>
                <a:spcPts val="240"/>
              </a:spcBef>
              <a:spcAft>
                <a:spcPts val="0"/>
              </a:spcAft>
              <a:buClr>
                <a:srgbClr val="00B050"/>
              </a:buClr>
              <a:buSzPts val="1200"/>
              <a:buChar char="•"/>
            </a:pPr>
            <a:r>
              <a:rPr b="1" lang="fr-FR" sz="1200">
                <a:solidFill>
                  <a:srgbClr val="00B050"/>
                </a:solidFill>
              </a:rPr>
              <a:t>[E12 : Enigme BOSS de fin de niveau]  </a:t>
            </a:r>
            <a:endParaRPr/>
          </a:p>
          <a:p>
            <a:pPr indent="-342900" lvl="0" marL="3429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fr-FR" sz="1200"/>
              <a:t>[C17] </a:t>
            </a:r>
            <a:r>
              <a:rPr lang="fr-FR" sz="1200"/>
              <a:t>Savoir décoder une suite de mots</a:t>
            </a:r>
            <a:endParaRPr/>
          </a:p>
          <a:p>
            <a:pPr indent="-342900" lvl="2" marL="742950" rtl="0" algn="l">
              <a:spcBef>
                <a:spcPts val="240"/>
              </a:spcBef>
              <a:spcAft>
                <a:spcPts val="0"/>
              </a:spcAft>
              <a:buClr>
                <a:srgbClr val="00B050"/>
              </a:buClr>
              <a:buSzPts val="1200"/>
              <a:buChar char="•"/>
            </a:pPr>
            <a:r>
              <a:rPr b="1" lang="fr-FR" sz="1200">
                <a:solidFill>
                  <a:srgbClr val="00B050"/>
                </a:solidFill>
              </a:rPr>
              <a:t>[E12 : Enigme BOSS de fin de niveau]  </a:t>
            </a:r>
            <a:endParaRPr b="1" sz="1200">
              <a:solidFill>
                <a:srgbClr val="00B050"/>
              </a:solidFill>
            </a:endParaRPr>
          </a:p>
          <a:p>
            <a:pPr indent="-342900" lvl="0" marL="3429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fr-FR" sz="1200"/>
              <a:t>[C18] </a:t>
            </a:r>
            <a:r>
              <a:rPr lang="fr-FR" sz="1200"/>
              <a:t>Savoir convertir des infos ascii de binaires en caractères</a:t>
            </a:r>
            <a:endParaRPr/>
          </a:p>
          <a:p>
            <a:pPr indent="-342900" lvl="2" marL="742950" rtl="0" algn="l">
              <a:spcBef>
                <a:spcPts val="240"/>
              </a:spcBef>
              <a:spcAft>
                <a:spcPts val="0"/>
              </a:spcAft>
              <a:buClr>
                <a:srgbClr val="00B050"/>
              </a:buClr>
              <a:buSzPts val="1200"/>
              <a:buChar char="•"/>
            </a:pPr>
            <a:r>
              <a:rPr b="1" lang="fr-FR" sz="1200">
                <a:solidFill>
                  <a:srgbClr val="00B050"/>
                </a:solidFill>
              </a:rPr>
              <a:t>[E12 : Enigme BOSS de fin de niveau]  </a:t>
            </a:r>
            <a:endParaRPr b="1" sz="1200">
              <a:solidFill>
                <a:srgbClr val="00B050"/>
              </a:solidFill>
            </a:endParaRPr>
          </a:p>
          <a:p>
            <a:pPr indent="-342900" lvl="0" marL="3429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fr-FR" sz="1200"/>
              <a:t>[C19] </a:t>
            </a:r>
            <a:r>
              <a:rPr lang="fr-FR" sz="1200"/>
              <a:t>Comprendre que lorsqu’il y a plus que t erreurs la correction est fausse</a:t>
            </a:r>
            <a:endParaRPr/>
          </a:p>
          <a:p>
            <a:pPr indent="-342900" lvl="2" marL="742950" rtl="0" algn="l">
              <a:spcBef>
                <a:spcPts val="240"/>
              </a:spcBef>
              <a:spcAft>
                <a:spcPts val="0"/>
              </a:spcAft>
              <a:buClr>
                <a:srgbClr val="00B050"/>
              </a:buClr>
              <a:buSzPts val="1200"/>
              <a:buChar char="•"/>
            </a:pPr>
            <a:r>
              <a:rPr b="1" lang="fr-FR" sz="1200">
                <a:solidFill>
                  <a:srgbClr val="00B050"/>
                </a:solidFill>
              </a:rPr>
              <a:t>[E12 : Enigme BOSS de fin de niveau]  </a:t>
            </a:r>
            <a:endParaRPr b="1" sz="1200">
              <a:solidFill>
                <a:srgbClr val="00B050"/>
              </a:solidFill>
            </a:endParaRPr>
          </a:p>
          <a:p>
            <a:pPr indent="-342900" lvl="0" marL="3429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fr-FR" sz="1200"/>
              <a:t>[C20] </a:t>
            </a:r>
            <a:r>
              <a:rPr lang="fr-FR" sz="1200"/>
              <a:t>Utiliser la redondance de la langue réelle pour corriger une erreur</a:t>
            </a:r>
            <a:endParaRPr/>
          </a:p>
          <a:p>
            <a:pPr indent="-342900" lvl="2" marL="742950" rtl="0" algn="l">
              <a:spcBef>
                <a:spcPts val="240"/>
              </a:spcBef>
              <a:spcAft>
                <a:spcPts val="0"/>
              </a:spcAft>
              <a:buClr>
                <a:srgbClr val="00B050"/>
              </a:buClr>
              <a:buSzPts val="1200"/>
              <a:buChar char="•"/>
            </a:pPr>
            <a:r>
              <a:rPr b="1" lang="fr-FR" sz="1200">
                <a:solidFill>
                  <a:srgbClr val="00B050"/>
                </a:solidFill>
              </a:rPr>
              <a:t>[E12 : Enigme BOSS de fin de niveau]  </a:t>
            </a:r>
            <a:endParaRPr sz="10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1792288" y="4800600"/>
            <a:ext cx="5486400" cy="15807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fr-FR" sz="1800"/>
              <a:t>Faire scroll jusqu’en haut du bâtiment : on voit une fenêtre allumée -&gt; </a:t>
            </a:r>
            <a:r>
              <a:rPr lang="fr-FR" sz="1800" u="sng">
                <a:solidFill>
                  <a:srgbClr val="7030A0"/>
                </a:solidFill>
              </a:rPr>
              <a:t>objectif </a:t>
            </a:r>
            <a:r>
              <a:rPr lang="fr-FR" sz="1800"/>
              <a:t>à atteindre</a:t>
            </a:r>
            <a:br>
              <a:rPr lang="fr-FR" sz="1800"/>
            </a:br>
            <a:r>
              <a:rPr lang="fr-FR" sz="1800" u="sng">
                <a:solidFill>
                  <a:srgbClr val="7030A0"/>
                </a:solidFill>
              </a:rPr>
              <a:t>narration</a:t>
            </a:r>
            <a:r>
              <a:rPr lang="fr-FR" sz="1800"/>
              <a:t> : mettre des dialogues entre juliette et victor</a:t>
            </a:r>
            <a:br>
              <a:rPr lang="fr-FR" sz="1800"/>
            </a:br>
            <a:endParaRPr sz="1800"/>
          </a:p>
        </p:txBody>
      </p:sp>
      <p:pic>
        <p:nvPicPr>
          <p:cNvPr descr="Signal et Communication - le jeu - Alpha 8" id="115" name="Google Shape;115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2288" y="612775"/>
            <a:ext cx="7218497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1792288" y="4800600"/>
            <a:ext cx="6956176" cy="15807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/>
              <a:t>A trouver : poly canal-&gt;encyclopédie</a:t>
            </a:r>
            <a:br>
              <a:rPr lang="fr-FR"/>
            </a:br>
            <a:r>
              <a:rPr lang="fr-FR"/>
              <a:t>+ ailleurs -&gt; carte de visite de « Jan Kod », agent de sécurité</a:t>
            </a:r>
            <a:br>
              <a:rPr lang="fr-FR"/>
            </a:br>
            <a:r>
              <a:rPr lang="fr-FR"/>
              <a:t>	et qui contient au verso la table du code 1.</a:t>
            </a:r>
            <a:br>
              <a:rPr lang="fr-FR"/>
            </a:br>
            <a:endParaRPr/>
          </a:p>
        </p:txBody>
      </p:sp>
      <p:pic>
        <p:nvPicPr>
          <p:cNvPr descr="Signal et Communication - le jeu - Alpha 8" id="122" name="Google Shape;122;p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2288" y="612775"/>
            <a:ext cx="7218497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683568" y="4800600"/>
            <a:ext cx="7992888" cy="19407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fr-FR"/>
              <a:t>Une fois l’énigme résolue : un message :</a:t>
            </a:r>
            <a:br>
              <a:rPr lang="fr-FR"/>
            </a:br>
            <a:r>
              <a:rPr lang="fr-FR"/>
              <a:t>« Bienvenue Jan Kod, agent blabla 42  »</a:t>
            </a:r>
            <a:br>
              <a:rPr lang="fr-FR"/>
            </a:br>
            <a:r>
              <a:rPr lang="fr-FR"/>
              <a:t>+</a:t>
            </a:r>
            <a:br>
              <a:rPr lang="fr-FR"/>
            </a:br>
            <a:r>
              <a:rPr lang="fr-FR"/>
              <a:t>« voici votre carte d’accès »</a:t>
            </a:r>
            <a:br>
              <a:rPr lang="fr-FR"/>
            </a:br>
            <a:r>
              <a:rPr lang="fr-FR"/>
              <a:t>une carte d’accès sort et elle a imprimé dessus la matrice G1 -&gt; inventaire</a:t>
            </a:r>
            <a:br>
              <a:rPr lang="fr-FR"/>
            </a:br>
            <a:endParaRPr/>
          </a:p>
        </p:txBody>
      </p:sp>
      <p:pic>
        <p:nvPicPr>
          <p:cNvPr descr="Signal et Communication - le jeu - Alpha 8" id="129" name="Google Shape;129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2288" y="612775"/>
            <a:ext cx="6834998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2699792" y="1988840"/>
            <a:ext cx="360040" cy="136815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9"/>
          <p:cNvSpPr/>
          <p:nvPr/>
        </p:nvSpPr>
        <p:spPr>
          <a:xfrm rot="3121717">
            <a:off x="2165577" y="2455923"/>
            <a:ext cx="650395" cy="93610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gnal et Communication - le jeu - Alpha 8" id="136" name="Google Shape;136;p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8520" y="620688"/>
            <a:ext cx="8495982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>
            <p:ph type="title"/>
          </p:nvPr>
        </p:nvSpPr>
        <p:spPr>
          <a:xfrm>
            <a:off x="1792288" y="4800600"/>
            <a:ext cx="6596136" cy="78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fr-FR"/>
              <a:t>Avant de prendre l’ascenseur ou d’aller au poste de sécurité, il faut aller au local technique, pour remettre l’électricité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gnal et Communication - le jeu - Alpha 8" id="142" name="Google Shape;142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2288" y="612775"/>
            <a:ext cx="6436273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